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1" r:id="rId4"/>
    <p:sldMasterId id="2147483682" r:id="rId5"/>
    <p:sldMasterId id="214748368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Merriweather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Merriweather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Merriweather-italic.fntdata"/><Relationship Id="rId25" Type="http://schemas.openxmlformats.org/officeDocument/2006/relationships/font" Target="fonts/Merriweather-bold.fntdata"/><Relationship Id="rId27" Type="http://schemas.openxmlformats.org/officeDocument/2006/relationships/font" Target="fonts/Merriweather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53e77196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53e77196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53e77196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53e77196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53e77196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53e77196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52e32fd02_0_0:notes"/>
          <p:cNvSpPr/>
          <p:nvPr>
            <p:ph idx="2" type="sldImg"/>
          </p:nvPr>
        </p:nvSpPr>
        <p:spPr>
          <a:xfrm>
            <a:off x="330200" y="685488"/>
            <a:ext cx="6197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552e32fd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52e32fd0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552e32fd02_0_7:notes"/>
          <p:cNvSpPr/>
          <p:nvPr>
            <p:ph idx="2" type="sldImg"/>
          </p:nvPr>
        </p:nvSpPr>
        <p:spPr>
          <a:xfrm>
            <a:off x="330200" y="685488"/>
            <a:ext cx="6197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53e771965_0_129:notes"/>
          <p:cNvSpPr/>
          <p:nvPr>
            <p:ph idx="2" type="sldImg"/>
          </p:nvPr>
        </p:nvSpPr>
        <p:spPr>
          <a:xfrm>
            <a:off x="330200" y="685488"/>
            <a:ext cx="6197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553e77196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52e32fd02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52e32fd02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52e32fd02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552e32fd02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52e32fd02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52e32fd02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53e77196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53e77196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53e771965_0_8:notes"/>
          <p:cNvSpPr/>
          <p:nvPr>
            <p:ph idx="2" type="sldImg"/>
          </p:nvPr>
        </p:nvSpPr>
        <p:spPr>
          <a:xfrm>
            <a:off x="330200" y="685488"/>
            <a:ext cx="6197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553e77196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6" name="Google Shape;56;p14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4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" name="Google Shape;61;p14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5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66" name="Google Shape;66;p15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15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6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75" name="Google Shape;75;p16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6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6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6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6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6" name="Google Shape;86;p17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2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97" name="Google Shape;97;p20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0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0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0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0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2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2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7" name="Google Shape;107;p21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8" name="Google Shape;108;p21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9" name="Google Shape;109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13" name="Google Shape;113;p2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2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6" name="Google Shape;116;p2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" name="Google Shape;121;p23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32" name="Google Shape;132;p26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b="0" i="0" sz="36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b="0" i="0" sz="36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b="0" i="0" sz="36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b="0" i="0" sz="36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b="0" i="0" sz="36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b="0" i="0" sz="36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b="0" i="0" sz="36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b="0" i="0" sz="36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b="0" i="0" sz="36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33" name="Google Shape;133;p26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 b="0" i="0" sz="1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 b="0" i="0" sz="1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 b="0" i="0" sz="1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 b="0" i="0" sz="1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 b="0" i="0" sz="1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 b="0" i="0" sz="1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 b="0" i="0" sz="1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 b="0" i="0" sz="1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 b="0" i="0" sz="1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4" name="Google Shape;13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7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38" name="Google Shape;138;p27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None/>
              <a:defRPr b="0" i="0" sz="16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None/>
              <a:defRPr b="0" i="0" sz="16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None/>
              <a:defRPr b="0" i="0" sz="16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None/>
              <a:defRPr b="0" i="0" sz="16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None/>
              <a:defRPr b="0" i="0" sz="16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None/>
              <a:defRPr b="0" i="0" sz="16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None/>
              <a:defRPr b="0" i="0" sz="16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None/>
              <a:defRPr b="0" i="0" sz="16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None/>
              <a:defRPr b="0" i="0" sz="16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9" name="Google Shape;139;p27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0" name="Google Shape;14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b="0" i="0" sz="36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b="0" i="0" sz="36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b="0" i="0" sz="36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b="0" i="0" sz="36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b="0" i="0" sz="36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b="0" i="0" sz="36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b="0" i="0" sz="36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b="0" i="0" sz="36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b="0" i="0" sz="36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45" name="Google Shape;14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3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49" name="Google Shape;14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31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153" name="Google Shape;153;p31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54" name="Google Shape;154;p3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55" name="Google Shape;155;p31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6" name="Google Shape;15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2"/>
          <p:cNvSpPr txBox="1"/>
          <p:nvPr>
            <p:ph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Merriweather"/>
              <a:buNone/>
              <a:defRPr b="0" i="0" sz="100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Merriweather"/>
              <a:buNone/>
              <a:defRPr b="0" i="0" sz="100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Merriweather"/>
              <a:buNone/>
              <a:defRPr b="0" i="0" sz="100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Merriweather"/>
              <a:buNone/>
              <a:defRPr b="0" i="0" sz="100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Merriweather"/>
              <a:buNone/>
              <a:defRPr b="0" i="0" sz="100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Merriweather"/>
              <a:buNone/>
              <a:defRPr b="0" i="0" sz="100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Merriweather"/>
              <a:buNone/>
              <a:defRPr b="0" i="0" sz="100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Merriweather"/>
              <a:buNone/>
              <a:defRPr b="0" i="0" sz="100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Merriweather"/>
              <a:buNone/>
              <a:defRPr b="0" i="0" sz="100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59" name="Google Shape;159;p32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Roboto"/>
              <a:buChar char="●"/>
              <a:defRPr b="0" i="0" sz="13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0" name="Google Shape;16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3" name="Google Shape;163;p3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64" name="Google Shape;164;p3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b="0" i="0" sz="36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b="0" i="0" sz="36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b="0" i="0" sz="36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b="0" i="0" sz="36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b="0" i="0" sz="36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b="0" i="0" sz="36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b="0" i="0" sz="36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b="0" i="0" sz="36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b="0" i="0" sz="36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65" name="Google Shape;16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4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69" name="Google Shape;169;p34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0" name="Google Shape;170;p34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1" name="Google Shape;17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5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5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75" name="Google Shape;175;p35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Roboto"/>
              <a:buChar char="●"/>
              <a:defRPr b="0" i="0" sz="13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6" name="Google Shape;17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6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6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 b="0" i="0" sz="13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0" name="Google Shape;18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28" name="Google Shape;12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9" name="Google Shape;12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Career resources for Bioinformatics</a:t>
            </a:r>
            <a:endParaRPr/>
          </a:p>
        </p:txBody>
      </p:sp>
      <p:sp>
        <p:nvSpPr>
          <p:cNvPr id="186" name="Google Shape;186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Career Development Session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Inimary Toby, PhD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87" name="Google Shape;18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1750" y="3439825"/>
            <a:ext cx="1713525" cy="171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46"/>
          <p:cNvPicPr preferRelativeResize="0"/>
          <p:nvPr/>
        </p:nvPicPr>
        <p:blipFill rotWithShape="1">
          <a:blip r:embed="rId3">
            <a:alphaModFix/>
          </a:blip>
          <a:srcRect b="0" l="0" r="0" t="4452"/>
          <a:stretch/>
        </p:blipFill>
        <p:spPr>
          <a:xfrm>
            <a:off x="483650" y="511350"/>
            <a:ext cx="8232776" cy="419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47"/>
          <p:cNvPicPr preferRelativeResize="0"/>
          <p:nvPr/>
        </p:nvPicPr>
        <p:blipFill rotWithShape="1">
          <a:blip r:embed="rId3">
            <a:alphaModFix/>
          </a:blip>
          <a:srcRect b="4675" l="0" r="0" t="5072"/>
          <a:stretch/>
        </p:blipFill>
        <p:spPr>
          <a:xfrm>
            <a:off x="274800" y="333550"/>
            <a:ext cx="8539850" cy="410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8"/>
          <p:cNvSpPr txBox="1"/>
          <p:nvPr>
            <p:ph type="title"/>
          </p:nvPr>
        </p:nvSpPr>
        <p:spPr>
          <a:xfrm>
            <a:off x="311700" y="26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HigherEd jobs</a:t>
            </a:r>
            <a:endParaRPr/>
          </a:p>
        </p:txBody>
      </p:sp>
      <p:pic>
        <p:nvPicPr>
          <p:cNvPr id="254" name="Google Shape;254;p48"/>
          <p:cNvPicPr preferRelativeResize="0"/>
          <p:nvPr/>
        </p:nvPicPr>
        <p:blipFill rotWithShape="1">
          <a:blip r:embed="rId3">
            <a:alphaModFix/>
          </a:blip>
          <a:srcRect b="0" l="5261" r="6748" t="4761"/>
          <a:stretch/>
        </p:blipFill>
        <p:spPr>
          <a:xfrm>
            <a:off x="529875" y="598700"/>
            <a:ext cx="7614624" cy="439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8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</a:pPr>
            <a:r>
              <a:rPr b="0" i="0" lang="en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Examining trends in Bioinformatics</a:t>
            </a:r>
            <a:endParaRPr b="0" i="0" sz="2800" u="none" cap="none" strike="noStrike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93" name="Google Shape;193;p38"/>
          <p:cNvPicPr preferRelativeResize="0"/>
          <p:nvPr/>
        </p:nvPicPr>
        <p:blipFill rotWithShape="1">
          <a:blip r:embed="rId3">
            <a:alphaModFix/>
          </a:blip>
          <a:srcRect b="3671" l="7143" r="34781" t="29214"/>
          <a:stretch/>
        </p:blipFill>
        <p:spPr>
          <a:xfrm>
            <a:off x="4756435" y="269361"/>
            <a:ext cx="4217442" cy="424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5658" y="1995379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8"/>
          <p:cNvSpPr/>
          <p:nvPr/>
        </p:nvSpPr>
        <p:spPr>
          <a:xfrm>
            <a:off x="7981502" y="4835723"/>
            <a:ext cx="877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AAAS, 2014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9"/>
          <p:cNvSpPr txBox="1"/>
          <p:nvPr>
            <p:ph type="title"/>
          </p:nvPr>
        </p:nvSpPr>
        <p:spPr>
          <a:xfrm>
            <a:off x="311725" y="4247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</a:pPr>
            <a:r>
              <a:rPr b="0" i="0" lang="en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Trends in Bioinformatics </a:t>
            </a:r>
            <a:endParaRPr/>
          </a:p>
        </p:txBody>
      </p:sp>
      <p:pic>
        <p:nvPicPr>
          <p:cNvPr id="201" name="Google Shape;201;p39"/>
          <p:cNvPicPr preferRelativeResize="0"/>
          <p:nvPr/>
        </p:nvPicPr>
        <p:blipFill rotWithShape="1">
          <a:blip r:embed="rId3">
            <a:alphaModFix/>
          </a:blip>
          <a:srcRect b="14136" l="-6530" r="6529" t="18387"/>
          <a:stretch/>
        </p:blipFill>
        <p:spPr>
          <a:xfrm>
            <a:off x="-200630" y="1450555"/>
            <a:ext cx="4118064" cy="2086208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9"/>
          <p:cNvSpPr/>
          <p:nvPr/>
        </p:nvSpPr>
        <p:spPr>
          <a:xfrm>
            <a:off x="4625162" y="4833601"/>
            <a:ext cx="4572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https://www.slideshare.net/SealingOnlyYours/bioinformatics-33211564</a:t>
            </a:r>
            <a:endParaRPr/>
          </a:p>
        </p:txBody>
      </p:sp>
      <p:pic>
        <p:nvPicPr>
          <p:cNvPr id="203" name="Google Shape;203;p39"/>
          <p:cNvPicPr preferRelativeResize="0"/>
          <p:nvPr/>
        </p:nvPicPr>
        <p:blipFill rotWithShape="1">
          <a:blip r:embed="rId4">
            <a:alphaModFix/>
          </a:blip>
          <a:srcRect b="6489" l="0" r="0" t="0"/>
          <a:stretch/>
        </p:blipFill>
        <p:spPr>
          <a:xfrm>
            <a:off x="4067918" y="1315876"/>
            <a:ext cx="4910463" cy="255680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9"/>
          <p:cNvSpPr/>
          <p:nvPr/>
        </p:nvSpPr>
        <p:spPr>
          <a:xfrm>
            <a:off x="4625162" y="4464269"/>
            <a:ext cx="457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https://www.slideshare.net/sherrythomas13/bioinformatics-market-global-industry-trends-analysis-revenue-report-20172025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0"/>
          <p:cNvSpPr txBox="1"/>
          <p:nvPr>
            <p:ph type="title"/>
          </p:nvPr>
        </p:nvSpPr>
        <p:spPr>
          <a:xfrm>
            <a:off x="311725" y="245744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</a:pPr>
            <a:r>
              <a:rPr b="0" i="0" lang="en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Professional Affiliations: leveraging multiple avenues</a:t>
            </a:r>
            <a:endParaRPr b="0" i="0" sz="2800" u="none" cap="none" strike="noStrike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10" name="Google Shape;21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74" y="1629585"/>
            <a:ext cx="3601056" cy="2857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0"/>
          <p:cNvPicPr preferRelativeResize="0"/>
          <p:nvPr/>
        </p:nvPicPr>
        <p:blipFill rotWithShape="1">
          <a:blip r:embed="rId4">
            <a:alphaModFix/>
          </a:blip>
          <a:srcRect b="1849" l="4954" r="4954" t="11299"/>
          <a:stretch/>
        </p:blipFill>
        <p:spPr>
          <a:xfrm>
            <a:off x="4348932" y="1485973"/>
            <a:ext cx="4426472" cy="3078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8625" y="152400"/>
            <a:ext cx="471568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2"/>
          <p:cNvPicPr preferRelativeResize="0"/>
          <p:nvPr/>
        </p:nvPicPr>
        <p:blipFill rotWithShape="1">
          <a:blip r:embed="rId3">
            <a:alphaModFix/>
          </a:blip>
          <a:srcRect b="7825" l="0" r="0" t="0"/>
          <a:stretch/>
        </p:blipFill>
        <p:spPr>
          <a:xfrm>
            <a:off x="1381950" y="728300"/>
            <a:ext cx="6380101" cy="44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Knowledge about open source data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4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 Search Resources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</a:pPr>
            <a:r>
              <a:rPr lang="en"/>
              <a:t>Job searches with</a:t>
            </a:r>
            <a:r>
              <a:rPr b="0" i="0" lang="en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in Academia</a:t>
            </a:r>
            <a:endParaRPr b="0" i="0" sz="2800" u="none" cap="none" strike="noStrike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37" name="Google Shape;23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5260" y="1458881"/>
            <a:ext cx="3434564" cy="2730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9330" y="1458881"/>
            <a:ext cx="3671777" cy="2753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